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4" r:id="rId2"/>
  </p:sldMasterIdLst>
  <p:notesMasterIdLst>
    <p:notesMasterId r:id="rId14"/>
  </p:notesMasterIdLst>
  <p:sldIdLst>
    <p:sldId id="256" r:id="rId3"/>
    <p:sldId id="264" r:id="rId4"/>
    <p:sldId id="270" r:id="rId5"/>
    <p:sldId id="276" r:id="rId6"/>
    <p:sldId id="268" r:id="rId7"/>
    <p:sldId id="271" r:id="rId8"/>
    <p:sldId id="273" r:id="rId9"/>
    <p:sldId id="272" r:id="rId10"/>
    <p:sldId id="274" r:id="rId11"/>
    <p:sldId id="275" r:id="rId12"/>
    <p:sldId id="265" r:id="rId13"/>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86" autoAdjust="0"/>
    <p:restoredTop sz="94660"/>
  </p:normalViewPr>
  <p:slideViewPr>
    <p:cSldViewPr>
      <p:cViewPr>
        <p:scale>
          <a:sx n="82" d="100"/>
          <a:sy n="82" d="100"/>
        </p:scale>
        <p:origin x="-70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lstStyle>
          <a:p>
            <a:fld id="{2447E72A-D913-4DC2-9E0A-E520CE8FCC86}" type="datetimeFigureOut">
              <a:rPr lang="en-US" smtClean="0"/>
              <a:pPr/>
              <a:t>6/26/2018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lstStyle>
          <a:p>
            <a:fld id="{A5D78FC6-CE17-4259-A63C-DDFC12E048FC}" type="slidenum">
              <a:rPr lang="en-US" smtClean="0"/>
              <a:pPr/>
              <a:t>‹#›</a:t>
            </a:fld>
            <a:endParaRPr lang="en-US"/>
          </a:p>
        </p:txBody>
      </p:sp>
    </p:spTree>
    <p:extLst>
      <p:ext uri="{BB962C8B-B14F-4D97-AF65-F5344CB8AC3E}">
        <p14:creationId xmlns:p14="http://schemas.microsoft.com/office/powerpoint/2010/main" val="1120789263"/>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Objectives</a:t>
            </a:r>
            <a:r>
              <a:rPr lang="en-US" baseline="0" dirty="0"/>
              <a:t> for instruction and expected results and/or skills developed from learning.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10</a:t>
            </a:fld>
            <a:endParaRPr lang="en-US"/>
          </a:p>
        </p:txBody>
      </p:sp>
    </p:spTree>
    <p:extLst>
      <p:ext uri="{BB962C8B-B14F-4D97-AF65-F5344CB8AC3E}">
        <p14:creationId xmlns:p14="http://schemas.microsoft.com/office/powerpoint/2010/main" val="16084051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An</a:t>
            </a:r>
            <a:r>
              <a:rPr lang="en-US" baseline="0" dirty="0"/>
              <a:t> opportunity for q</a:t>
            </a:r>
            <a:r>
              <a:rPr lang="en-US" dirty="0"/>
              <a:t>uestions and discussions.</a:t>
            </a:r>
          </a:p>
        </p:txBody>
      </p:sp>
      <p:sp>
        <p:nvSpPr>
          <p:cNvPr id="4" name="Slide Number Placeholder 3"/>
          <p:cNvSpPr>
            <a:spLocks noGrp="1"/>
          </p:cNvSpPr>
          <p:nvPr>
            <p:ph type="sldNum" sz="quarter" idx="10"/>
          </p:nvPr>
        </p:nvSpPr>
        <p:spPr/>
        <p:txBody>
          <a:bodyPr/>
          <a:lstStyle/>
          <a:p>
            <a:fld id="{A5D78FC6-CE17-4259-A63C-DDFC12E048FC}"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t>A schedule design for optional periods of time/objectives.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Objectives</a:t>
            </a:r>
            <a:r>
              <a:rPr lang="en-US" baseline="0" dirty="0"/>
              <a:t> for instruction and expected results and/or skills developed from learning.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3</a:t>
            </a:fld>
            <a:endParaRPr lang="en-US"/>
          </a:p>
        </p:txBody>
      </p:sp>
    </p:spTree>
    <p:extLst>
      <p:ext uri="{BB962C8B-B14F-4D97-AF65-F5344CB8AC3E}">
        <p14:creationId xmlns:p14="http://schemas.microsoft.com/office/powerpoint/2010/main" val="4299420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Objectives</a:t>
            </a:r>
            <a:r>
              <a:rPr lang="en-US" baseline="0" dirty="0"/>
              <a:t> for instruction and expected results and/or skills developed from learning.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4</a:t>
            </a:fld>
            <a:endParaRPr lang="en-US"/>
          </a:p>
        </p:txBody>
      </p:sp>
    </p:spTree>
    <p:extLst>
      <p:ext uri="{BB962C8B-B14F-4D97-AF65-F5344CB8AC3E}">
        <p14:creationId xmlns:p14="http://schemas.microsoft.com/office/powerpoint/2010/main" val="13778969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Objectives</a:t>
            </a:r>
            <a:r>
              <a:rPr lang="en-US" baseline="0" dirty="0"/>
              <a:t> for instruction and expected results and/or skills developed from learning.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Objectives</a:t>
            </a:r>
            <a:r>
              <a:rPr lang="en-US" baseline="0" dirty="0"/>
              <a:t> for instruction and expected results and/or skills developed from learning.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6</a:t>
            </a:fld>
            <a:endParaRPr lang="en-US"/>
          </a:p>
        </p:txBody>
      </p:sp>
    </p:spTree>
    <p:extLst>
      <p:ext uri="{BB962C8B-B14F-4D97-AF65-F5344CB8AC3E}">
        <p14:creationId xmlns:p14="http://schemas.microsoft.com/office/powerpoint/2010/main" val="822455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Objectives</a:t>
            </a:r>
            <a:r>
              <a:rPr lang="en-US" baseline="0" dirty="0"/>
              <a:t> for instruction and expected results and/or skills developed from learning.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7</a:t>
            </a:fld>
            <a:endParaRPr lang="en-US"/>
          </a:p>
        </p:txBody>
      </p:sp>
    </p:spTree>
    <p:extLst>
      <p:ext uri="{BB962C8B-B14F-4D97-AF65-F5344CB8AC3E}">
        <p14:creationId xmlns:p14="http://schemas.microsoft.com/office/powerpoint/2010/main" val="16028436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Objectives</a:t>
            </a:r>
            <a:r>
              <a:rPr lang="en-US" baseline="0" dirty="0"/>
              <a:t> for instruction and expected results and/or skills developed from learning.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8</a:t>
            </a:fld>
            <a:endParaRPr lang="en-US"/>
          </a:p>
        </p:txBody>
      </p:sp>
    </p:spTree>
    <p:extLst>
      <p:ext uri="{BB962C8B-B14F-4D97-AF65-F5344CB8AC3E}">
        <p14:creationId xmlns:p14="http://schemas.microsoft.com/office/powerpoint/2010/main" val="5874709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Objectives</a:t>
            </a:r>
            <a:r>
              <a:rPr lang="en-US" baseline="0" dirty="0"/>
              <a:t> for instruction and expected results and/or skills developed from learning.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9</a:t>
            </a:fld>
            <a:endParaRPr lang="en-US"/>
          </a:p>
        </p:txBody>
      </p:sp>
    </p:spTree>
    <p:extLst>
      <p:ext uri="{BB962C8B-B14F-4D97-AF65-F5344CB8AC3E}">
        <p14:creationId xmlns:p14="http://schemas.microsoft.com/office/powerpoint/2010/main" val="12603371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a:lum bright="42000" contrast="-68000"/>
          </a:blip>
          <a:srcRect/>
          <a:stretch>
            <a:fillRect l="-30000" t="-20000" r="-2000" b="12000"/>
          </a:stretch>
        </a:blipFill>
        <a:effectLst/>
      </p:bgPr>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a:t>Click to edit Master title style</a:t>
            </a:r>
            <a:endParaRPr lang="en-US" dirty="0"/>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endParaRPr lang="en-US" dirty="0"/>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a:fld id="{743653DA-8BF4-4869-96FE-9BCF43372D46}" type="datetime8">
              <a:rPr lang="en-US" smtClean="0"/>
              <a:pPr algn="ctr"/>
              <a:t>6/26/2018 1:30 PM</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a:endParaRPr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72AC53DF-4216-466D-99A7-94400E6C2A25}" type="slidenum">
              <a:rPr lang="en-US" smtClean="0"/>
              <a:pPr/>
              <a:t>‹#›</a:t>
            </a:fld>
            <a:endParaRPr lang="en-US" dirty="0">
              <a:solidFill>
                <a:schemeClr val="tx2"/>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3816DF-213E-421B-92D3-C068DBB023D6}" type="datetime8">
              <a:rPr lang="en-US" smtClean="0">
                <a:solidFill>
                  <a:schemeClr val="tx2"/>
                </a:solidFill>
              </a:rPr>
              <a:pPr/>
              <a:t>6/26/2018 1:30 PM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AC53DF-4216-466D-99A7-94400E6C2A25}" type="slidenum">
              <a:rPr lang="en-US" sz="1200" smtClean="0">
                <a:solidFill>
                  <a:schemeClr val="tx2"/>
                </a:solidFill>
              </a: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553200" y="6248402"/>
            <a:ext cx="2209800" cy="365125"/>
          </a:xfrm>
        </p:spPr>
        <p:txBody>
          <a:bodyPr/>
          <a:lstStyle/>
          <a:p>
            <a:fld id="{8D3816DF-213E-421B-92D3-C068DBB023D6}" type="datetime8">
              <a:rPr lang="en-US" smtClean="0">
                <a:solidFill>
                  <a:schemeClr val="tx2"/>
                </a:solidFill>
              </a:rPr>
              <a:pPr/>
              <a:t>6/26/2018 1:30 PM</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72AC53DF-4216-466D-99A7-94400E6C2A25}" type="slidenum">
              <a:rPr lang="en-US" sz="1200" smtClean="0">
                <a:solidFill>
                  <a:schemeClr val="tx2"/>
                </a:solidFill>
              </a: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B7129108-AC8D-4212-9283-60D9E99BF07A}" type="datetime8">
              <a:rPr lang="en-US" smtClean="0"/>
              <a:pPr/>
              <a:t>6/26/2018 1:30 PM</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1AD93096-5B34-4342-9326-69289CEAE4C2}" type="slidenum">
              <a:rPr lang="en-US" smtClean="0"/>
              <a:pPr/>
              <a:t>‹#›</a:t>
            </a:fld>
            <a:endParaRPr lang="en-US" dirty="0">
              <a:solidFill>
                <a:srgbClr val="FFFFFF"/>
              </a:solidFill>
            </a:endParaRPr>
          </a:p>
        </p:txBody>
      </p:sp>
      <p:sp>
        <p:nvSpPr>
          <p:cNvPr id="8" name="Content Placeholder 7"/>
          <p:cNvSpPr>
            <a:spLocks noGrp="1"/>
          </p:cNvSpPr>
          <p:nvPr>
            <p:ph sz="quarter" idx="1"/>
          </p:nvPr>
        </p:nvSpPr>
        <p:spPr>
          <a:xfrm>
            <a:off x="612648" y="1600200"/>
            <a:ext cx="8153400" cy="4495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a:t>Click to edit Master title style</a:t>
            </a:r>
            <a:endParaRPr lang="en-US" dirty="0"/>
          </a:p>
        </p:txBody>
      </p:sp>
      <p:sp>
        <p:nvSpPr>
          <p:cNvPr id="12" name="Date Placeholder 11"/>
          <p:cNvSpPr>
            <a:spLocks noGrp="1"/>
          </p:cNvSpPr>
          <p:nvPr>
            <p:ph type="dt" sz="half" idx="10"/>
          </p:nvPr>
        </p:nvSpPr>
        <p:spPr/>
        <p:txBody>
          <a:bodyPr/>
          <a:lstStyle/>
          <a:p>
            <a:fld id="{B6DED3D3-6235-4F4C-B439-DF277FB555A7}" type="datetime8">
              <a:rPr lang="en-US" smtClean="0"/>
              <a:pPr/>
              <a:t>6/26/2018 1:30 PM</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a:fld id="{1AD93096-5B34-4342-9326-69289CEAE4C2}" type="slidenum">
              <a:rPr lang="en-US" smtClean="0"/>
              <a:pPr algn="ctr"/>
              <a:t>‹#›</a:t>
            </a:fld>
            <a:endParaRPr lang="en-US" sz="2400" dirty="0">
              <a:solidFill>
                <a:srgbClr val="FFFFFF"/>
              </a:solidFill>
            </a:endParaRPr>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2"/>
          </p:nvPr>
        </p:nvSpPr>
        <p:spPr>
          <a:xfrm>
            <a:off x="4844901" y="1589567"/>
            <a:ext cx="3886200" cy="457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5"/>
          </p:nvPr>
        </p:nvSpPr>
        <p:spPr/>
        <p:txBody>
          <a:bodyPr rtlCol="0"/>
          <a:lstStyle/>
          <a:p>
            <a:fld id="{3B5F1E3E-4B2F-4895-B65E-28B2E64F39F6}" type="datetime8">
              <a:rPr lang="en-US" smtClean="0"/>
              <a:pPr/>
              <a:t>6/26/2018 1:30 PM</a:t>
            </a:fld>
            <a:endParaRPr lang="en-US"/>
          </a:p>
        </p:txBody>
      </p:sp>
      <p:sp>
        <p:nvSpPr>
          <p:cNvPr id="10" name="Slide Number Placeholder 9"/>
          <p:cNvSpPr>
            <a:spLocks noGrp="1"/>
          </p:cNvSpPr>
          <p:nvPr>
            <p:ph type="sldNum" sz="quarter" idx="16"/>
          </p:nvPr>
        </p:nvSpPr>
        <p:spPr/>
        <p:txBody>
          <a:bodyPr rtlCol="0"/>
          <a:lstStyle/>
          <a:p>
            <a:pPr algn="ctr"/>
            <a:fld id="{1AD93096-5B34-4342-9326-69289CEAE4C2}" type="slidenum">
              <a:rPr lang="en-US" smtClean="0"/>
              <a:pPr algn="ct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lang="en-US"/>
              <a:t>Click to edit Master title style</a:t>
            </a:r>
            <a:endParaRPr lang="en-US" dirty="0"/>
          </a:p>
        </p:txBody>
      </p:sp>
      <p:sp>
        <p:nvSpPr>
          <p:cNvPr id="11" name="Content Placeholder 10"/>
          <p:cNvSpPr>
            <a:spLocks noGrp="1"/>
          </p:cNvSpPr>
          <p:nvPr>
            <p:ph sz="quarter" idx="2"/>
          </p:nvPr>
        </p:nvSpPr>
        <p:spPr>
          <a:xfrm>
            <a:off x="609600" y="2438400"/>
            <a:ext cx="3886200" cy="3581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4"/>
          </p:nvPr>
        </p:nvSpPr>
        <p:spPr>
          <a:xfrm>
            <a:off x="4800600" y="2438400"/>
            <a:ext cx="3886200" cy="3581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p:cNvSpPr>
            <a:spLocks noGrp="1"/>
          </p:cNvSpPr>
          <p:nvPr>
            <p:ph type="dt" sz="half" idx="15"/>
          </p:nvPr>
        </p:nvSpPr>
        <p:spPr/>
        <p:txBody>
          <a:bodyPr rtlCol="0"/>
          <a:lstStyle/>
          <a:p>
            <a:fld id="{63085435-8225-4333-BFFA-0096413F0D76}" type="datetime8">
              <a:rPr lang="en-US" smtClean="0"/>
              <a:pPr/>
              <a:t>6/26/2018 1:30 PM</a:t>
            </a:fld>
            <a:endParaRPr lang="en-US"/>
          </a:p>
        </p:txBody>
      </p:sp>
      <p:sp>
        <p:nvSpPr>
          <p:cNvPr id="12" name="Slide Number Placeholder 11"/>
          <p:cNvSpPr>
            <a:spLocks noGrp="1"/>
          </p:cNvSpPr>
          <p:nvPr>
            <p:ph type="sldNum" sz="quarter" idx="16"/>
          </p:nvPr>
        </p:nvSpPr>
        <p:spPr/>
        <p:txBody>
          <a:bodyPr rtlCol="0"/>
          <a:lstStyle/>
          <a:p>
            <a:pPr algn="ctr"/>
            <a:fld id="{1AD93096-5B34-4342-9326-69289CEAE4C2}" type="slidenum">
              <a:rPr lang="en-US" smtClean="0"/>
              <a:pPr algn="ct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a:t>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a:t>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783C494-2A87-468C-A21B-CB14FB9ABB00}" type="datetime8">
              <a:rPr lang="en-US" smtClean="0"/>
              <a:pPr/>
              <a:t>6/26/2018 1:30 PM</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1AD93096-5B34-4342-9326-69289CEAE4C2}" type="slidenum">
              <a:rPr lang="en-US" smtClean="0"/>
              <a:pPr/>
              <a:t>‹#›</a:t>
            </a:fld>
            <a:endParaRPr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180FA0-5B31-4864-A2BB-719EA5A679C6}" type="datetime8">
              <a:rPr lang="en-US" smtClean="0"/>
              <a:pPr/>
              <a:t>6/26/2018 1:30 PM</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1AD93096-5B34-4342-9326-69289CEAE4C2}" type="slidenum">
              <a:rPr lang="en-US" smtClean="0"/>
              <a:pPr/>
              <a:t>‹#›</a:t>
            </a:fld>
            <a:endParaRPr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4BECC0C8-36B8-442A-833D-B6AACE86BB77}" type="datetime8">
              <a:rPr lang="en-US" smtClean="0"/>
              <a:pPr/>
              <a:t>6/26/2018 1:30 PM</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1AD93096-5B34-4342-9326-69289CEAE4C2}" type="slidenum">
              <a:rPr lang="en-US" smtClean="0"/>
              <a:pPr/>
              <a:t>‹#›</a:t>
            </a:fld>
            <a:endParaRPr lang="en-US" dirty="0">
              <a:solidFill>
                <a:srgbClr val="FFFFFF"/>
              </a:solidFill>
            </a:endParaRPr>
          </a:p>
        </p:txBody>
      </p:sp>
      <p:sp>
        <p:nvSpPr>
          <p:cNvPr id="9" name="Content Placeholder 8"/>
          <p:cNvSpPr>
            <a:spLocks noGrp="1"/>
          </p:cNvSpPr>
          <p:nvPr>
            <p:ph sz="quarter" idx="1"/>
          </p:nvPr>
        </p:nvSpPr>
        <p:spPr>
          <a:xfrm>
            <a:off x="2362200" y="1752600"/>
            <a:ext cx="6400800" cy="4419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Picture 7" descr="sm_pencil.png"/>
          <p:cNvPicPr>
            <a:picLocks noChangeAspect="1"/>
          </p:cNvPicPr>
          <p:nvPr userDrawn="1"/>
        </p:nvPicPr>
        <p:blipFill>
          <a:blip r:embed="rId2"/>
          <a:stretch>
            <a:fillRect/>
          </a:stretch>
        </p:blipFill>
        <p:spPr>
          <a:xfrm>
            <a:off x="612648" y="1755648"/>
            <a:ext cx="1615307" cy="2145615"/>
          </a:xfrm>
          <a:prstGeom prst="rect">
            <a:avLst/>
          </a:prstGeom>
          <a:ln w="50800" cap="sq" cmpd="dbl">
            <a:solidFill>
              <a:schemeClr val="accent2"/>
            </a:solidFill>
            <a:miter lim="800000"/>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a:t>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lang="en-US"/>
              <a:t>Click to edit Master title style</a:t>
            </a:r>
            <a:endParaRPr lang="en-US" dirty="0"/>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2" name="Date Placeholder 11"/>
          <p:cNvSpPr>
            <a:spLocks noGrp="1"/>
          </p:cNvSpPr>
          <p:nvPr>
            <p:ph type="dt" sz="half" idx="10"/>
          </p:nvPr>
        </p:nvSpPr>
        <p:spPr>
          <a:xfrm>
            <a:off x="6248400" y="6248400"/>
            <a:ext cx="2667000" cy="365125"/>
          </a:xfrm>
        </p:spPr>
        <p:txBody>
          <a:bodyPr rtlCol="0"/>
          <a:lstStyle/>
          <a:p>
            <a:fld id="{51E20EC5-AC53-4169-941E-EDF10CD23748}" type="datetime8">
              <a:rPr lang="en-US" smtClean="0"/>
              <a:pPr/>
              <a:t>6/26/2018 1:30 PM</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a:fld id="{1AD93096-5B34-4342-9326-69289CEAE4C2}" type="slidenum">
              <a:rPr lang="en-US" smtClean="0"/>
              <a:pPr algn="ctr"/>
              <a:t>‹#›</a:t>
            </a:fld>
            <a:endParaRPr lang="en-US" sz="2800" dirty="0"/>
          </a:p>
        </p:txBody>
      </p:sp>
      <p:sp>
        <p:nvSpPr>
          <p:cNvPr id="14" name="Footer Placeholder 13"/>
          <p:cNvSpPr>
            <a:spLocks noGrp="1"/>
          </p:cNvSpPr>
          <p:nvPr>
            <p:ph type="ftr" sz="quarter" idx="12"/>
          </p:nvPr>
        </p:nvSpPr>
        <p:spPr>
          <a:xfrm>
            <a:off x="1600200" y="6248206"/>
            <a:ext cx="4572000" cy="365125"/>
          </a:xfrm>
        </p:spPr>
        <p:txBody>
          <a:bodyPr rtlCol="0"/>
          <a:lstStyle/>
          <a:p>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lang="en-US"/>
              <a:t>Click to edit Master title style</a:t>
            </a:r>
            <a:endParaRPr lang="en-US" dirty="0"/>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a:defRPr sz="1400">
                <a:solidFill>
                  <a:schemeClr val="tx2"/>
                </a:solidFill>
              </a:defRPr>
            </a:lvl1pPr>
          </a:lstStyle>
          <a:p>
            <a:fld id="{8D3816DF-213E-421B-92D3-C068DBB023D6}" type="datetime8">
              <a:rPr lang="en-US" smtClean="0">
                <a:solidFill>
                  <a:schemeClr val="tx2"/>
                </a:solidFill>
              </a:rPr>
              <a:pPr/>
              <a:t>6/26/2018 1:30 PM</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a:defRPr sz="1400">
                <a:solidFill>
                  <a:schemeClr val="tx2"/>
                </a:solidFill>
              </a:defRPr>
            </a:lvl1pPr>
          </a:lstStyle>
          <a:p>
            <a:pPr algn="r"/>
            <a:endParaRPr lang="en-US" sz="14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a:defRPr sz="1400" b="1">
                <a:solidFill>
                  <a:srgbClr val="FFFFFF"/>
                </a:solidFill>
              </a:defRPr>
            </a:lvl1pPr>
          </a:lstStyle>
          <a:p>
            <a:pPr algn="ctr"/>
            <a:fld id="{72AC53DF-4216-466D-99A7-94400E6C2A25}" type="slidenum">
              <a:rPr lang="en-US" sz="1200" smtClean="0">
                <a:solidFill>
                  <a:schemeClr val="tx2"/>
                </a:solidFill>
              </a:rPr>
              <a:pPr algn="ctr"/>
              <a:t>‹#›</a:t>
            </a:fld>
            <a:endParaRPr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rtl="0" eaLnBrk="1" latinLnBrk="0" hangingPunct="1">
        <a:spcBef>
          <a:spcPct val="0"/>
        </a:spcBef>
        <a:buNone/>
        <a:defRPr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ctrTitle"/>
          </p:nvPr>
        </p:nvSpPr>
        <p:spPr>
          <a:xfrm>
            <a:off x="1691680" y="1052736"/>
            <a:ext cx="7362327" cy="1447800"/>
          </a:xfrm>
        </p:spPr>
        <p:txBody>
          <a:bodyPr>
            <a:normAutofit fontScale="90000"/>
          </a:bodyPr>
          <a:lstStyle/>
          <a:p>
            <a:r>
              <a:rPr lang="en-US" dirty="0" err="1">
                <a:solidFill>
                  <a:srgbClr val="0070C0"/>
                </a:solidFill>
              </a:rPr>
              <a:t>NanYang</a:t>
            </a:r>
            <a:r>
              <a:rPr lang="en-US" dirty="0">
                <a:solidFill>
                  <a:srgbClr val="0070C0"/>
                </a:solidFill>
              </a:rPr>
              <a:t> Girls’ High School </a:t>
            </a:r>
            <a:r>
              <a:rPr lang="en-US" sz="3600" dirty="0">
                <a:solidFill>
                  <a:srgbClr val="00B0F0"/>
                </a:solidFill>
              </a:rPr>
              <a:t/>
            </a:r>
            <a:br>
              <a:rPr lang="en-US" sz="3600" dirty="0">
                <a:solidFill>
                  <a:srgbClr val="00B0F0"/>
                </a:solidFill>
              </a:rPr>
            </a:br>
            <a:r>
              <a:rPr lang="en-US" sz="3600" dirty="0" smtClean="0">
                <a:solidFill>
                  <a:srgbClr val="0070C0"/>
                </a:solidFill>
              </a:rPr>
              <a:t>Physics Practical </a:t>
            </a:r>
            <a:r>
              <a:rPr lang="en-US" sz="3600" dirty="0">
                <a:solidFill>
                  <a:srgbClr val="0070C0"/>
                </a:solidFill>
              </a:rPr>
              <a:t>Examination 2018</a:t>
            </a:r>
            <a:endParaRPr lang="en-US" dirty="0">
              <a:solidFill>
                <a:srgbClr val="0070C0"/>
              </a:solidFill>
            </a:endParaRPr>
          </a:p>
        </p:txBody>
      </p:sp>
      <p:sp>
        <p:nvSpPr>
          <p:cNvPr id="3" name="Rectangle 2"/>
          <p:cNvSpPr>
            <a:spLocks noGrp="1"/>
          </p:cNvSpPr>
          <p:nvPr>
            <p:ph type="subTitle" idx="1"/>
          </p:nvPr>
        </p:nvSpPr>
        <p:spPr/>
        <p:txBody>
          <a:bodyPr>
            <a:normAutofit/>
          </a:bodyPr>
          <a:lstStyle/>
          <a:p>
            <a:r>
              <a:rPr lang="en-US" dirty="0"/>
              <a:t>Briefing Slides </a:t>
            </a:r>
            <a:r>
              <a:rPr lang="en-US"/>
              <a:t>(</a:t>
            </a:r>
            <a:r>
              <a:rPr lang="en-US" smtClean="0"/>
              <a:t>26 </a:t>
            </a:r>
            <a:r>
              <a:rPr lang="en-US" dirty="0"/>
              <a:t>Jun 2018 )</a:t>
            </a:r>
          </a:p>
        </p:txBody>
      </p:sp>
      <p:pic>
        <p:nvPicPr>
          <p:cNvPr id="4" name="Picture 3">
            <a:extLst>
              <a:ext uri="{FF2B5EF4-FFF2-40B4-BE49-F238E27FC236}">
                <a16:creationId xmlns:a16="http://schemas.microsoft.com/office/drawing/2014/main" xmlns="" id="{3E7ED745-DDC0-4D81-ABB3-755B656F8B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025" y="1196752"/>
            <a:ext cx="1593655" cy="147214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a:t>Physics Practical </a:t>
            </a:r>
            <a:r>
              <a:rPr lang="en-US" dirty="0"/>
              <a:t>Examination 2018</a:t>
            </a:r>
          </a:p>
        </p:txBody>
      </p:sp>
      <p:sp>
        <p:nvSpPr>
          <p:cNvPr id="3" name="Rectangle 2"/>
          <p:cNvSpPr>
            <a:spLocks noGrp="1"/>
          </p:cNvSpPr>
          <p:nvPr>
            <p:ph sz="quarter" idx="1"/>
          </p:nvPr>
        </p:nvSpPr>
        <p:spPr>
          <a:xfrm>
            <a:off x="609600" y="1600200"/>
            <a:ext cx="8156448" cy="5141168"/>
          </a:xfrm>
        </p:spPr>
        <p:txBody>
          <a:bodyPr>
            <a:normAutofit lnSpcReduction="10000"/>
          </a:bodyPr>
          <a:lstStyle/>
          <a:p>
            <a:pPr>
              <a:buFont typeface="Wingdings" pitchFamily="2" charset="2"/>
              <a:buChar char="Ø"/>
            </a:pPr>
            <a:r>
              <a:rPr lang="en-US" b="1" dirty="0"/>
              <a:t>Examination Weighting</a:t>
            </a:r>
          </a:p>
          <a:p>
            <a:pPr lvl="1">
              <a:buFont typeface="Wingdings" pitchFamily="2" charset="2"/>
              <a:buChar char="Ø"/>
            </a:pPr>
            <a:r>
              <a:rPr lang="en-US" dirty="0"/>
              <a:t>The Practical Examination is a component of SA2.</a:t>
            </a:r>
          </a:p>
          <a:p>
            <a:pPr lvl="1">
              <a:buFont typeface="Wingdings" pitchFamily="2" charset="2"/>
              <a:buChar char="Ø"/>
            </a:pPr>
            <a:r>
              <a:rPr lang="en-US" dirty="0"/>
              <a:t>The weighting of the practical examination is 15% of the Overall or about 21.4% of SA2. </a:t>
            </a:r>
          </a:p>
          <a:p>
            <a:pPr lvl="1">
              <a:buFont typeface="Wingdings" pitchFamily="2" charset="2"/>
              <a:buChar char="Ø"/>
            </a:pPr>
            <a:r>
              <a:rPr lang="en-US" dirty="0"/>
              <a:t>If a student is not able to attempt the practical examination, she is to be covered by a Medical Certificate from a doctor.</a:t>
            </a:r>
          </a:p>
          <a:p>
            <a:pPr lvl="1">
              <a:buFont typeface="Wingdings" pitchFamily="2" charset="2"/>
              <a:buChar char="Ø"/>
            </a:pPr>
            <a:r>
              <a:rPr lang="en-US" dirty="0"/>
              <a:t>Provision has been made for students who require assess arrangement.</a:t>
            </a:r>
          </a:p>
          <a:p>
            <a:pPr lvl="1">
              <a:buFont typeface="Wingdings" pitchFamily="2" charset="2"/>
              <a:buChar char="Ø"/>
            </a:pPr>
            <a:r>
              <a:rPr lang="en-US" dirty="0"/>
              <a:t>Students who missed the Practical Examination with Valid Reasons will be required to sit for the make up paper </a:t>
            </a:r>
            <a:r>
              <a:rPr lang="en-US" dirty="0" smtClean="0"/>
              <a:t>on</a:t>
            </a:r>
            <a:r>
              <a:rPr lang="en-US" dirty="0" smtClean="0"/>
              <a:t> </a:t>
            </a:r>
            <a:r>
              <a:rPr lang="en-US" dirty="0"/>
              <a:t>20 Jul. </a:t>
            </a:r>
          </a:p>
          <a:p>
            <a:pPr marL="365760" lvl="1" indent="0">
              <a:buNone/>
            </a:pPr>
            <a:endParaRPr lang="en-US" dirty="0"/>
          </a:p>
        </p:txBody>
      </p:sp>
    </p:spTree>
    <p:extLst>
      <p:ext uri="{BB962C8B-B14F-4D97-AF65-F5344CB8AC3E}">
        <p14:creationId xmlns:p14="http://schemas.microsoft.com/office/powerpoint/2010/main" val="3485087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Physics Practical </a:t>
            </a:r>
            <a:r>
              <a:rPr lang="en-US" dirty="0"/>
              <a:t>Examination 2018</a:t>
            </a:r>
          </a:p>
        </p:txBody>
      </p:sp>
      <p:sp>
        <p:nvSpPr>
          <p:cNvPr id="3" name="Content Placeholder 2"/>
          <p:cNvSpPr>
            <a:spLocks noGrp="1"/>
          </p:cNvSpPr>
          <p:nvPr>
            <p:ph sz="quarter"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sz="4000" dirty="0"/>
              <a:t>End of Briefing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Physics Practical </a:t>
            </a:r>
            <a:r>
              <a:rPr lang="en-US" dirty="0"/>
              <a:t>Examination 2018</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871976738"/>
              </p:ext>
            </p:extLst>
          </p:nvPr>
        </p:nvGraphicFramePr>
        <p:xfrm>
          <a:off x="611560" y="2780928"/>
          <a:ext cx="8180039" cy="1782198"/>
        </p:xfrm>
        <a:graphic>
          <a:graphicData uri="http://schemas.openxmlformats.org/drawingml/2006/table">
            <a:tbl>
              <a:tblPr firstRow="1" bandRow="1">
                <a:tableStyleId>{0660B408-B3CF-4A94-85FC-2B1E0A45F4A2}</a:tableStyleId>
              </a:tblPr>
              <a:tblGrid>
                <a:gridCol w="2133037">
                  <a:extLst>
                    <a:ext uri="{9D8B030D-6E8A-4147-A177-3AD203B41FA5}">
                      <a16:colId xmlns:a16="http://schemas.microsoft.com/office/drawing/2014/main" xmlns="" val="20000"/>
                    </a:ext>
                  </a:extLst>
                </a:gridCol>
                <a:gridCol w="2205378">
                  <a:extLst>
                    <a:ext uri="{9D8B030D-6E8A-4147-A177-3AD203B41FA5}">
                      <a16:colId xmlns:a16="http://schemas.microsoft.com/office/drawing/2014/main" xmlns="" val="20001"/>
                    </a:ext>
                  </a:extLst>
                </a:gridCol>
                <a:gridCol w="1796614">
                  <a:extLst>
                    <a:ext uri="{9D8B030D-6E8A-4147-A177-3AD203B41FA5}">
                      <a16:colId xmlns:a16="http://schemas.microsoft.com/office/drawing/2014/main" xmlns="" val="20002"/>
                    </a:ext>
                  </a:extLst>
                </a:gridCol>
                <a:gridCol w="2045010">
                  <a:extLst>
                    <a:ext uri="{9D8B030D-6E8A-4147-A177-3AD203B41FA5}">
                      <a16:colId xmlns:a16="http://schemas.microsoft.com/office/drawing/2014/main" xmlns="" val="20003"/>
                    </a:ext>
                  </a:extLst>
                </a:gridCol>
              </a:tblGrid>
              <a:tr h="720080">
                <a:tc>
                  <a:txBody>
                    <a:bodyPr/>
                    <a:lstStyle/>
                    <a:p>
                      <a:pPr algn="ctr"/>
                      <a:r>
                        <a:rPr lang="en-US" sz="3200" dirty="0"/>
                        <a:t>Dates</a:t>
                      </a:r>
                    </a:p>
                  </a:txBody>
                  <a:tcPr marL="95923" marR="95923" anchor="ctr"/>
                </a:tc>
                <a:tc>
                  <a:txBody>
                    <a:bodyPr/>
                    <a:lstStyle/>
                    <a:p>
                      <a:pPr algn="ctr"/>
                      <a:r>
                        <a:rPr lang="en-US" sz="3200" dirty="0"/>
                        <a:t>Day</a:t>
                      </a:r>
                    </a:p>
                  </a:txBody>
                  <a:tcPr marL="95923" marR="95923" anchor="ctr"/>
                </a:tc>
                <a:tc>
                  <a:txBody>
                    <a:bodyPr/>
                    <a:lstStyle/>
                    <a:p>
                      <a:pPr algn="ctr"/>
                      <a:r>
                        <a:rPr lang="en-US" sz="3200" dirty="0"/>
                        <a:t>Subject</a:t>
                      </a:r>
                    </a:p>
                  </a:txBody>
                  <a:tcPr marL="95923" marR="95923" anchor="ctr"/>
                </a:tc>
                <a:tc>
                  <a:txBody>
                    <a:bodyPr/>
                    <a:lstStyle/>
                    <a:p>
                      <a:pPr algn="ctr"/>
                      <a:r>
                        <a:rPr lang="en-US" sz="3200" dirty="0"/>
                        <a:t>Duration </a:t>
                      </a:r>
                    </a:p>
                  </a:txBody>
                  <a:tcPr marL="95923" marR="95923" anchor="ctr"/>
                </a:tc>
                <a:extLst>
                  <a:ext uri="{0D108BD9-81ED-4DB2-BD59-A6C34878D82A}">
                    <a16:rowId xmlns:a16="http://schemas.microsoft.com/office/drawing/2014/main" xmlns="" val="10000"/>
                  </a:ext>
                </a:extLst>
              </a:tr>
              <a:tr h="1062118">
                <a:tc>
                  <a:txBody>
                    <a:bodyPr/>
                    <a:lstStyle/>
                    <a:p>
                      <a:pPr algn="ctr"/>
                      <a:r>
                        <a:rPr lang="en-US" sz="2400" dirty="0"/>
                        <a:t>09 Jul 2018</a:t>
                      </a:r>
                    </a:p>
                  </a:txBody>
                  <a:tcPr marL="95923" marR="95923" anchor="ctr"/>
                </a:tc>
                <a:tc>
                  <a:txBody>
                    <a:bodyPr/>
                    <a:lstStyle/>
                    <a:p>
                      <a:pPr marL="0" algn="ctr" rtl="0" eaLnBrk="1" hangingPunct="1"/>
                      <a:r>
                        <a:rPr lang="en-US" sz="2400" kern="1200" dirty="0">
                          <a:solidFill>
                            <a:schemeClr val="dk1"/>
                          </a:solidFill>
                          <a:latin typeface="+mn-lt"/>
                          <a:ea typeface="+mn-ea"/>
                          <a:cs typeface="+mn-cs"/>
                        </a:rPr>
                        <a:t>Week 3 Monday</a:t>
                      </a:r>
                    </a:p>
                  </a:txBody>
                  <a:tcPr marL="95923" marR="9592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dk1"/>
                          </a:solidFill>
                          <a:latin typeface="+mn-lt"/>
                          <a:ea typeface="+mn-ea"/>
                          <a:cs typeface="+mn-cs"/>
                        </a:rPr>
                        <a:t>Physics</a:t>
                      </a:r>
                    </a:p>
                  </a:txBody>
                  <a:tcPr marL="95923" marR="95923" anchor="ctr"/>
                </a:tc>
                <a:tc>
                  <a:txBody>
                    <a:bodyPr/>
                    <a:lstStyle/>
                    <a:p>
                      <a:pPr marL="0" algn="ctr" rtl="0" eaLnBrk="1" hangingPunct="1"/>
                      <a:r>
                        <a:rPr lang="en-US" sz="2400" kern="1200" dirty="0">
                          <a:solidFill>
                            <a:schemeClr val="dk1"/>
                          </a:solidFill>
                          <a:latin typeface="+mn-lt"/>
                          <a:ea typeface="+mn-ea"/>
                          <a:cs typeface="+mn-cs"/>
                        </a:rPr>
                        <a:t>1 h 50 min</a:t>
                      </a:r>
                    </a:p>
                  </a:txBody>
                  <a:tcPr marL="95923" marR="95923" anchor="ctr"/>
                </a:tc>
                <a:extLst>
                  <a:ext uri="{0D108BD9-81ED-4DB2-BD59-A6C34878D82A}">
                    <a16:rowId xmlns:a16="http://schemas.microsoft.com/office/drawing/2014/main" xmlns="" val="10002"/>
                  </a:ext>
                </a:extLst>
              </a:tr>
            </a:tbl>
          </a:graphicData>
        </a:graphic>
      </p:graphicFrame>
      <p:sp>
        <p:nvSpPr>
          <p:cNvPr id="6" name="Rectangle 2">
            <a:extLst>
              <a:ext uri="{FF2B5EF4-FFF2-40B4-BE49-F238E27FC236}">
                <a16:creationId xmlns:a16="http://schemas.microsoft.com/office/drawing/2014/main" xmlns="" id="{AF255FC9-7292-407D-9BD8-AC02A3BDD04F}"/>
              </a:ext>
            </a:extLst>
          </p:cNvPr>
          <p:cNvSpPr txBox="1">
            <a:spLocks/>
          </p:cNvSpPr>
          <p:nvPr/>
        </p:nvSpPr>
        <p:spPr>
          <a:xfrm>
            <a:off x="611560" y="1575048"/>
            <a:ext cx="8153400" cy="629816"/>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lstStyle>
          <a:p>
            <a:pPr>
              <a:buFont typeface="Wingdings" pitchFamily="2" charset="2"/>
              <a:buChar char="Ø"/>
            </a:pPr>
            <a:r>
              <a:rPr lang="en-US" b="1" dirty="0"/>
              <a:t>Schedule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Physics Practical </a:t>
            </a:r>
            <a:r>
              <a:rPr lang="en-US" dirty="0"/>
              <a:t>Examination 2018</a:t>
            </a:r>
          </a:p>
        </p:txBody>
      </p:sp>
      <p:sp>
        <p:nvSpPr>
          <p:cNvPr id="3" name="Rectangle 2"/>
          <p:cNvSpPr>
            <a:spLocks noGrp="1"/>
          </p:cNvSpPr>
          <p:nvPr>
            <p:ph sz="quarter" idx="1"/>
          </p:nvPr>
        </p:nvSpPr>
        <p:spPr>
          <a:xfrm>
            <a:off x="609600" y="1600200"/>
            <a:ext cx="8156448" cy="5257800"/>
          </a:xfrm>
        </p:spPr>
        <p:txBody>
          <a:bodyPr>
            <a:normAutofit lnSpcReduction="10000"/>
          </a:bodyPr>
          <a:lstStyle/>
          <a:p>
            <a:pPr>
              <a:buFont typeface="Wingdings" pitchFamily="2" charset="2"/>
              <a:buChar char="Ø"/>
            </a:pPr>
            <a:r>
              <a:rPr lang="en-US" b="1" dirty="0"/>
              <a:t>Instruction for students</a:t>
            </a:r>
          </a:p>
          <a:p>
            <a:pPr lvl="1">
              <a:buFont typeface="Wingdings" pitchFamily="2" charset="2"/>
              <a:buChar char="Ø"/>
            </a:pPr>
            <a:r>
              <a:rPr lang="en-US" dirty="0"/>
              <a:t>The Biology Lab 1, 2, &amp; 3; Physics Lab 1,2 &amp; 3 and Chemistry Lab 1, 2, &amp; 3 will be </a:t>
            </a:r>
            <a:r>
              <a:rPr lang="en-US" b="1" dirty="0">
                <a:solidFill>
                  <a:srgbClr val="FF0000"/>
                </a:solidFill>
              </a:rPr>
              <a:t>out of bounds </a:t>
            </a:r>
            <a:r>
              <a:rPr lang="en-US" dirty="0"/>
              <a:t>to all students </a:t>
            </a:r>
            <a:r>
              <a:rPr lang="en-US" b="1" dirty="0"/>
              <a:t>from 25 Jun to 12 Jul</a:t>
            </a:r>
            <a:r>
              <a:rPr lang="en-US" dirty="0"/>
              <a:t>.</a:t>
            </a:r>
          </a:p>
          <a:p>
            <a:pPr lvl="1">
              <a:buFont typeface="Wingdings" pitchFamily="2" charset="2"/>
              <a:buChar char="Ø"/>
            </a:pPr>
            <a:r>
              <a:rPr lang="en-US" dirty="0"/>
              <a:t>Students will be receive an email that provides the information about the shifts and labs they have been assigned for the respective practical examination. The email should be received by 27 Jun.</a:t>
            </a:r>
          </a:p>
          <a:p>
            <a:pPr lvl="1">
              <a:buFont typeface="Wingdings" pitchFamily="2" charset="2"/>
              <a:buChar char="Ø"/>
            </a:pPr>
            <a:r>
              <a:rPr lang="en-US" dirty="0"/>
              <a:t>Not more than 20 students will be allocated to each lab.</a:t>
            </a:r>
          </a:p>
          <a:p>
            <a:pPr lvl="1">
              <a:buFont typeface="Wingdings" pitchFamily="2" charset="2"/>
              <a:buChar char="Ø"/>
            </a:pPr>
            <a:r>
              <a:rPr lang="en-US" dirty="0"/>
              <a:t>Students will not be required to report to school on the day that they do not have to sit for the practical examination for the subject.</a:t>
            </a:r>
          </a:p>
          <a:p>
            <a:pPr marL="365760" lvl="1" indent="0">
              <a:buNone/>
            </a:pPr>
            <a:endParaRPr lang="en-US" dirty="0"/>
          </a:p>
        </p:txBody>
      </p:sp>
    </p:spTree>
    <p:extLst>
      <p:ext uri="{BB962C8B-B14F-4D97-AF65-F5344CB8AC3E}">
        <p14:creationId xmlns:p14="http://schemas.microsoft.com/office/powerpoint/2010/main" val="822648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Physics Practical </a:t>
            </a:r>
            <a:r>
              <a:rPr lang="en-US" dirty="0"/>
              <a:t>Examination 2018</a:t>
            </a:r>
          </a:p>
        </p:txBody>
      </p:sp>
      <p:sp>
        <p:nvSpPr>
          <p:cNvPr id="3" name="Rectangle 2"/>
          <p:cNvSpPr>
            <a:spLocks noGrp="1"/>
          </p:cNvSpPr>
          <p:nvPr>
            <p:ph sz="quarter" idx="1"/>
          </p:nvPr>
        </p:nvSpPr>
        <p:spPr>
          <a:xfrm>
            <a:off x="609600" y="1600200"/>
            <a:ext cx="8153400" cy="4495800"/>
          </a:xfrm>
        </p:spPr>
        <p:txBody>
          <a:bodyPr>
            <a:normAutofit/>
          </a:bodyPr>
          <a:lstStyle/>
          <a:p>
            <a:pPr>
              <a:buFont typeface="Wingdings" pitchFamily="2" charset="2"/>
              <a:buChar char="Ø"/>
            </a:pPr>
            <a:r>
              <a:rPr lang="en-US" b="1" dirty="0"/>
              <a:t>Instruction for students</a:t>
            </a:r>
          </a:p>
          <a:p>
            <a:pPr lvl="1">
              <a:buFont typeface="Wingdings" pitchFamily="2" charset="2"/>
              <a:buChar char="Ø"/>
            </a:pPr>
            <a:r>
              <a:rPr lang="en-US" dirty="0"/>
              <a:t>The classes will be allocated according to the following shift schedule</a:t>
            </a:r>
          </a:p>
        </p:txBody>
      </p:sp>
      <p:graphicFrame>
        <p:nvGraphicFramePr>
          <p:cNvPr id="4" name="Content Placeholder 3">
            <a:extLst>
              <a:ext uri="{FF2B5EF4-FFF2-40B4-BE49-F238E27FC236}">
                <a16:creationId xmlns:a16="http://schemas.microsoft.com/office/drawing/2014/main" xmlns="" id="{1523DA94-46DA-4720-AE8B-F289F54AFBA1}"/>
              </a:ext>
            </a:extLst>
          </p:cNvPr>
          <p:cNvGraphicFramePr>
            <a:graphicFrameLocks/>
          </p:cNvGraphicFramePr>
          <p:nvPr>
            <p:extLst>
              <p:ext uri="{D42A27DB-BD31-4B8C-83A1-F6EECF244321}">
                <p14:modId xmlns:p14="http://schemas.microsoft.com/office/powerpoint/2010/main" val="1710446885"/>
              </p:ext>
            </p:extLst>
          </p:nvPr>
        </p:nvGraphicFramePr>
        <p:xfrm>
          <a:off x="319062" y="3356992"/>
          <a:ext cx="8478218" cy="2211358"/>
        </p:xfrm>
        <a:graphic>
          <a:graphicData uri="http://schemas.openxmlformats.org/drawingml/2006/table">
            <a:tbl>
              <a:tblPr firstRow="1" bandRow="1">
                <a:tableStyleId>{0660B408-B3CF-4A94-85FC-2B1E0A45F4A2}</a:tableStyleId>
              </a:tblPr>
              <a:tblGrid>
                <a:gridCol w="2074450">
                  <a:extLst>
                    <a:ext uri="{9D8B030D-6E8A-4147-A177-3AD203B41FA5}">
                      <a16:colId xmlns:a16="http://schemas.microsoft.com/office/drawing/2014/main" xmlns="" val="20000"/>
                    </a:ext>
                  </a:extLst>
                </a:gridCol>
                <a:gridCol w="6403768">
                  <a:extLst>
                    <a:ext uri="{9D8B030D-6E8A-4147-A177-3AD203B41FA5}">
                      <a16:colId xmlns:a16="http://schemas.microsoft.com/office/drawing/2014/main" xmlns="" val="20002"/>
                    </a:ext>
                  </a:extLst>
                </a:gridCol>
              </a:tblGrid>
              <a:tr h="711616">
                <a:tc>
                  <a:txBody>
                    <a:bodyPr/>
                    <a:lstStyle/>
                    <a:p>
                      <a:pPr algn="ctr"/>
                      <a:r>
                        <a:rPr lang="en-US" sz="3200" dirty="0"/>
                        <a:t>Shift</a:t>
                      </a:r>
                    </a:p>
                  </a:txBody>
                  <a:tcPr marL="95923" marR="95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3200" dirty="0"/>
                        <a:t>Physics</a:t>
                      </a:r>
                    </a:p>
                  </a:txBody>
                  <a:tcPr marL="95923" marR="95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785509">
                <a:tc>
                  <a:txBody>
                    <a:bodyPr/>
                    <a:lstStyle/>
                    <a:p>
                      <a:pPr algn="ctr"/>
                      <a:r>
                        <a:rPr lang="en-US" sz="2400" b="1" dirty="0">
                          <a:solidFill>
                            <a:schemeClr val="accent2">
                              <a:lumMod val="50000"/>
                            </a:schemeClr>
                          </a:solidFill>
                        </a:rPr>
                        <a:t>1</a:t>
                      </a:r>
                    </a:p>
                  </a:txBody>
                  <a:tcPr marL="95923" marR="95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accent5">
                              <a:lumMod val="50000"/>
                            </a:schemeClr>
                          </a:solidFill>
                          <a:latin typeface="+mn-lt"/>
                          <a:ea typeface="+mn-ea"/>
                          <a:cs typeface="+mn-cs"/>
                        </a:rPr>
                        <a:t>404, 405, 407, 408, 409, 411, 412 &amp; 414</a:t>
                      </a:r>
                    </a:p>
                  </a:txBody>
                  <a:tcPr marL="95923" marR="95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714233">
                <a:tc>
                  <a:txBody>
                    <a:bodyPr/>
                    <a:lstStyle/>
                    <a:p>
                      <a:pPr algn="ctr"/>
                      <a:r>
                        <a:rPr lang="en-US" sz="2400" b="1" dirty="0">
                          <a:solidFill>
                            <a:schemeClr val="accent2">
                              <a:lumMod val="50000"/>
                            </a:schemeClr>
                          </a:solidFill>
                        </a:rPr>
                        <a:t>2</a:t>
                      </a:r>
                    </a:p>
                  </a:txBody>
                  <a:tcPr marL="95923" marR="95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accent5">
                              <a:lumMod val="50000"/>
                            </a:schemeClr>
                          </a:solidFill>
                          <a:latin typeface="+mn-lt"/>
                          <a:ea typeface="+mn-ea"/>
                          <a:cs typeface="+mn-cs"/>
                        </a:rPr>
                        <a:t> 401, 402, 403 &amp; 406</a:t>
                      </a:r>
                    </a:p>
                  </a:txBody>
                  <a:tcPr marL="95923" marR="95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2895720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a:t>Physics Practical </a:t>
            </a:r>
            <a:r>
              <a:rPr lang="en-US" dirty="0"/>
              <a:t>Examination 2018</a:t>
            </a:r>
          </a:p>
        </p:txBody>
      </p:sp>
      <p:sp>
        <p:nvSpPr>
          <p:cNvPr id="3" name="Rectangle 2"/>
          <p:cNvSpPr>
            <a:spLocks noGrp="1"/>
          </p:cNvSpPr>
          <p:nvPr>
            <p:ph sz="quarter" idx="1"/>
          </p:nvPr>
        </p:nvSpPr>
        <p:spPr>
          <a:xfrm>
            <a:off x="609600" y="1600200"/>
            <a:ext cx="8153400" cy="4495800"/>
          </a:xfrm>
        </p:spPr>
        <p:txBody>
          <a:bodyPr>
            <a:normAutofit/>
          </a:bodyPr>
          <a:lstStyle/>
          <a:p>
            <a:pPr>
              <a:buFont typeface="Wingdings" pitchFamily="2" charset="2"/>
              <a:buChar char="Ø"/>
            </a:pPr>
            <a:r>
              <a:rPr lang="en-US" b="1" dirty="0"/>
              <a:t>Instruction for students</a:t>
            </a:r>
          </a:p>
          <a:p>
            <a:pPr lvl="1">
              <a:buFont typeface="Wingdings" pitchFamily="2" charset="2"/>
              <a:buChar char="Ø"/>
            </a:pPr>
            <a:r>
              <a:rPr lang="en-US" dirty="0"/>
              <a:t>The practical examinations will be conducted according to the following timing for the different shifts</a:t>
            </a:r>
          </a:p>
        </p:txBody>
      </p:sp>
      <p:graphicFrame>
        <p:nvGraphicFramePr>
          <p:cNvPr id="4" name="Content Placeholder 3">
            <a:extLst>
              <a:ext uri="{FF2B5EF4-FFF2-40B4-BE49-F238E27FC236}">
                <a16:creationId xmlns:a16="http://schemas.microsoft.com/office/drawing/2014/main" xmlns="" id="{1523DA94-46DA-4720-AE8B-F289F54AFBA1}"/>
              </a:ext>
            </a:extLst>
          </p:cNvPr>
          <p:cNvGraphicFramePr>
            <a:graphicFrameLocks/>
          </p:cNvGraphicFramePr>
          <p:nvPr>
            <p:extLst>
              <p:ext uri="{D42A27DB-BD31-4B8C-83A1-F6EECF244321}">
                <p14:modId xmlns:p14="http://schemas.microsoft.com/office/powerpoint/2010/main" val="433834363"/>
              </p:ext>
            </p:extLst>
          </p:nvPr>
        </p:nvGraphicFramePr>
        <p:xfrm>
          <a:off x="323528" y="3068960"/>
          <a:ext cx="8540078" cy="2269152"/>
        </p:xfrm>
        <a:graphic>
          <a:graphicData uri="http://schemas.openxmlformats.org/drawingml/2006/table">
            <a:tbl>
              <a:tblPr firstRow="1" bandRow="1">
                <a:tableStyleId>{0660B408-B3CF-4A94-85FC-2B1E0A45F4A2}</a:tableStyleId>
              </a:tblPr>
              <a:tblGrid>
                <a:gridCol w="1008112">
                  <a:extLst>
                    <a:ext uri="{9D8B030D-6E8A-4147-A177-3AD203B41FA5}">
                      <a16:colId xmlns:a16="http://schemas.microsoft.com/office/drawing/2014/main" xmlns="" val="20000"/>
                    </a:ext>
                  </a:extLst>
                </a:gridCol>
                <a:gridCol w="2016224">
                  <a:extLst>
                    <a:ext uri="{9D8B030D-6E8A-4147-A177-3AD203B41FA5}">
                      <a16:colId xmlns:a16="http://schemas.microsoft.com/office/drawing/2014/main" xmlns="" val="20001"/>
                    </a:ext>
                  </a:extLst>
                </a:gridCol>
                <a:gridCol w="1728192">
                  <a:extLst>
                    <a:ext uri="{9D8B030D-6E8A-4147-A177-3AD203B41FA5}">
                      <a16:colId xmlns:a16="http://schemas.microsoft.com/office/drawing/2014/main" xmlns="" val="20002"/>
                    </a:ext>
                  </a:extLst>
                </a:gridCol>
                <a:gridCol w="1656184">
                  <a:extLst>
                    <a:ext uri="{9D8B030D-6E8A-4147-A177-3AD203B41FA5}">
                      <a16:colId xmlns:a16="http://schemas.microsoft.com/office/drawing/2014/main" xmlns="" val="20003"/>
                    </a:ext>
                  </a:extLst>
                </a:gridCol>
                <a:gridCol w="2131366">
                  <a:extLst>
                    <a:ext uri="{9D8B030D-6E8A-4147-A177-3AD203B41FA5}">
                      <a16:colId xmlns:a16="http://schemas.microsoft.com/office/drawing/2014/main" xmlns="" val="2289057092"/>
                    </a:ext>
                  </a:extLst>
                </a:gridCol>
              </a:tblGrid>
              <a:tr h="628210">
                <a:tc>
                  <a:txBody>
                    <a:bodyPr/>
                    <a:lstStyle/>
                    <a:p>
                      <a:pPr algn="ctr"/>
                      <a:r>
                        <a:rPr lang="en-US" sz="3200" dirty="0"/>
                        <a:t>Shift</a:t>
                      </a:r>
                    </a:p>
                  </a:txBody>
                  <a:tcPr marL="95923" marR="95923" anchor="ctr"/>
                </a:tc>
                <a:tc>
                  <a:txBody>
                    <a:bodyPr/>
                    <a:lstStyle/>
                    <a:p>
                      <a:pPr algn="ctr"/>
                      <a:r>
                        <a:rPr lang="en-US" sz="3200" dirty="0"/>
                        <a:t>Reporting time</a:t>
                      </a:r>
                    </a:p>
                  </a:txBody>
                  <a:tcPr marL="95923" marR="95923" anchor="ctr"/>
                </a:tc>
                <a:tc>
                  <a:txBody>
                    <a:bodyPr/>
                    <a:lstStyle/>
                    <a:p>
                      <a:pPr algn="ctr"/>
                      <a:r>
                        <a:rPr lang="en-US" sz="3200" dirty="0"/>
                        <a:t>Start time</a:t>
                      </a:r>
                    </a:p>
                  </a:txBody>
                  <a:tcPr marL="95923" marR="95923" anchor="ctr"/>
                </a:tc>
                <a:tc>
                  <a:txBody>
                    <a:bodyPr/>
                    <a:lstStyle/>
                    <a:p>
                      <a:pPr algn="ctr"/>
                      <a:r>
                        <a:rPr lang="en-US" sz="3200" dirty="0"/>
                        <a:t>End time </a:t>
                      </a:r>
                    </a:p>
                  </a:txBody>
                  <a:tcPr marL="95923" marR="9592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dirty="0"/>
                        <a:t>Dismissal time </a:t>
                      </a:r>
                    </a:p>
                  </a:txBody>
                  <a:tcPr marL="95923" marR="95923" anchor="ctr"/>
                </a:tc>
                <a:extLst>
                  <a:ext uri="{0D108BD9-81ED-4DB2-BD59-A6C34878D82A}">
                    <a16:rowId xmlns:a16="http://schemas.microsoft.com/office/drawing/2014/main" xmlns="" val="10000"/>
                  </a:ext>
                </a:extLst>
              </a:tr>
              <a:tr h="571832">
                <a:tc>
                  <a:txBody>
                    <a:bodyPr/>
                    <a:lstStyle/>
                    <a:p>
                      <a:pPr algn="ctr"/>
                      <a:r>
                        <a:rPr lang="en-US" sz="2400" b="1" dirty="0"/>
                        <a:t>1</a:t>
                      </a:r>
                    </a:p>
                  </a:txBody>
                  <a:tcPr marL="95923" marR="95923" anchor="ctr"/>
                </a:tc>
                <a:tc>
                  <a:txBody>
                    <a:bodyPr/>
                    <a:lstStyle/>
                    <a:p>
                      <a:pPr marL="0" algn="ctr" rtl="0" eaLnBrk="1" hangingPunct="1"/>
                      <a:r>
                        <a:rPr lang="en-US" sz="2400" kern="1200" dirty="0" smtClean="0">
                          <a:solidFill>
                            <a:srgbClr val="FF0000"/>
                          </a:solidFill>
                          <a:latin typeface="+mn-lt"/>
                          <a:ea typeface="+mn-ea"/>
                          <a:cs typeface="+mn-cs"/>
                        </a:rPr>
                        <a:t>0810</a:t>
                      </a:r>
                      <a:endParaRPr lang="en-US" sz="2400" kern="1200" dirty="0">
                        <a:solidFill>
                          <a:srgbClr val="FF0000"/>
                        </a:solidFill>
                        <a:latin typeface="+mn-lt"/>
                        <a:ea typeface="+mn-ea"/>
                        <a:cs typeface="+mn-cs"/>
                      </a:endParaRPr>
                    </a:p>
                  </a:txBody>
                  <a:tcPr marL="95923" marR="9592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dk1"/>
                          </a:solidFill>
                          <a:latin typeface="+mn-lt"/>
                          <a:ea typeface="+mn-ea"/>
                          <a:cs typeface="+mn-cs"/>
                        </a:rPr>
                        <a:t>0900</a:t>
                      </a:r>
                    </a:p>
                  </a:txBody>
                  <a:tcPr marL="95923" marR="95923" anchor="ctr"/>
                </a:tc>
                <a:tc>
                  <a:txBody>
                    <a:bodyPr/>
                    <a:lstStyle/>
                    <a:p>
                      <a:pPr marL="0" algn="ctr" rtl="0" eaLnBrk="1" hangingPunct="1"/>
                      <a:r>
                        <a:rPr lang="en-US" sz="2400" kern="1200" dirty="0">
                          <a:solidFill>
                            <a:schemeClr val="dk1"/>
                          </a:solidFill>
                          <a:latin typeface="+mn-lt"/>
                          <a:ea typeface="+mn-ea"/>
                          <a:cs typeface="+mn-cs"/>
                        </a:rPr>
                        <a:t>1050</a:t>
                      </a:r>
                    </a:p>
                  </a:txBody>
                  <a:tcPr marL="95923" marR="95923" anchor="ctr"/>
                </a:tc>
                <a:tc>
                  <a:txBody>
                    <a:bodyPr/>
                    <a:lstStyle/>
                    <a:p>
                      <a:pPr marL="0" algn="ctr" rtl="0" eaLnBrk="1" hangingPunct="1"/>
                      <a:r>
                        <a:rPr lang="en-US" sz="2400" kern="1200" dirty="0" smtClean="0">
                          <a:solidFill>
                            <a:srgbClr val="FF0000"/>
                          </a:solidFill>
                          <a:latin typeface="+mn-lt"/>
                          <a:ea typeface="+mn-ea"/>
                          <a:cs typeface="+mn-cs"/>
                        </a:rPr>
                        <a:t>1210</a:t>
                      </a:r>
                      <a:endParaRPr lang="en-US" sz="2400" kern="1200" dirty="0">
                        <a:solidFill>
                          <a:srgbClr val="FF0000"/>
                        </a:solidFill>
                        <a:latin typeface="+mn-lt"/>
                        <a:ea typeface="+mn-ea"/>
                        <a:cs typeface="+mn-cs"/>
                      </a:endParaRPr>
                    </a:p>
                  </a:txBody>
                  <a:tcPr marL="95923" marR="95923" anchor="ctr"/>
                </a:tc>
                <a:extLst>
                  <a:ext uri="{0D108BD9-81ED-4DB2-BD59-A6C34878D82A}">
                    <a16:rowId xmlns:a16="http://schemas.microsoft.com/office/drawing/2014/main" xmlns="" val="10001"/>
                  </a:ext>
                </a:extLst>
              </a:tr>
              <a:tr h="630520">
                <a:tc>
                  <a:txBody>
                    <a:bodyPr/>
                    <a:lstStyle/>
                    <a:p>
                      <a:pPr algn="ctr"/>
                      <a:r>
                        <a:rPr lang="en-US" sz="2400" b="1" dirty="0"/>
                        <a:t>2</a:t>
                      </a:r>
                    </a:p>
                  </a:txBody>
                  <a:tcPr marL="95923" marR="95923" anchor="ctr"/>
                </a:tc>
                <a:tc>
                  <a:txBody>
                    <a:bodyPr/>
                    <a:lstStyle/>
                    <a:p>
                      <a:pPr marL="0" algn="ctr" rtl="0" eaLnBrk="1" hangingPunct="1"/>
                      <a:r>
                        <a:rPr lang="en-US" sz="2400" kern="1200" dirty="0">
                          <a:solidFill>
                            <a:schemeClr val="dk1"/>
                          </a:solidFill>
                          <a:latin typeface="+mn-lt"/>
                          <a:ea typeface="+mn-ea"/>
                          <a:cs typeface="+mn-cs"/>
                        </a:rPr>
                        <a:t>1030</a:t>
                      </a:r>
                    </a:p>
                  </a:txBody>
                  <a:tcPr marL="95923" marR="9592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kern="1200" dirty="0">
                          <a:solidFill>
                            <a:srgbClr val="FF0000"/>
                          </a:solidFill>
                          <a:latin typeface="+mn-lt"/>
                          <a:ea typeface="+mn-ea"/>
                          <a:cs typeface="+mn-cs"/>
                        </a:rPr>
                        <a:t>1140  </a:t>
                      </a:r>
                    </a:p>
                  </a:txBody>
                  <a:tcPr marL="95923" marR="95923" anchor="ctr"/>
                </a:tc>
                <a:tc>
                  <a:txBody>
                    <a:bodyPr/>
                    <a:lstStyle/>
                    <a:p>
                      <a:pPr marL="0" algn="ctr" rtl="0" eaLnBrk="1" hangingPunct="1"/>
                      <a:r>
                        <a:rPr lang="en-US" sz="2400" kern="1200" dirty="0">
                          <a:solidFill>
                            <a:srgbClr val="FF0000"/>
                          </a:solidFill>
                          <a:latin typeface="+mn-lt"/>
                          <a:ea typeface="+mn-ea"/>
                          <a:cs typeface="+mn-cs"/>
                        </a:rPr>
                        <a:t>1330</a:t>
                      </a:r>
                    </a:p>
                  </a:txBody>
                  <a:tcPr marL="95923" marR="95923" anchor="ctr"/>
                </a:tc>
                <a:tc>
                  <a:txBody>
                    <a:bodyPr/>
                    <a:lstStyle/>
                    <a:p>
                      <a:pPr marL="0" algn="ctr" rtl="0" eaLnBrk="1" hangingPunct="1"/>
                      <a:r>
                        <a:rPr lang="en-US" sz="2400" kern="1200" dirty="0" smtClean="0">
                          <a:solidFill>
                            <a:srgbClr val="FF0000"/>
                          </a:solidFill>
                          <a:latin typeface="+mn-lt"/>
                          <a:ea typeface="+mn-ea"/>
                          <a:cs typeface="+mn-cs"/>
                        </a:rPr>
                        <a:t>1345</a:t>
                      </a:r>
                      <a:endParaRPr lang="en-US" sz="2400" kern="1200" dirty="0">
                        <a:solidFill>
                          <a:srgbClr val="FF0000"/>
                        </a:solidFill>
                        <a:latin typeface="+mn-lt"/>
                        <a:ea typeface="+mn-ea"/>
                        <a:cs typeface="+mn-cs"/>
                      </a:endParaRPr>
                    </a:p>
                  </a:txBody>
                  <a:tcPr marL="95923" marR="95923" anchor="ctr"/>
                </a:tc>
                <a:extLst>
                  <a:ext uri="{0D108BD9-81ED-4DB2-BD59-A6C34878D82A}">
                    <a16:rowId xmlns:a16="http://schemas.microsoft.com/office/drawing/2014/main" xmlns="" val="10002"/>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a:t>Physics Practical </a:t>
            </a:r>
            <a:r>
              <a:rPr lang="en-US" dirty="0"/>
              <a:t>Examination 2018</a:t>
            </a:r>
          </a:p>
        </p:txBody>
      </p:sp>
      <p:sp>
        <p:nvSpPr>
          <p:cNvPr id="3" name="Rectangle 2"/>
          <p:cNvSpPr>
            <a:spLocks noGrp="1"/>
          </p:cNvSpPr>
          <p:nvPr>
            <p:ph sz="quarter" idx="1"/>
          </p:nvPr>
        </p:nvSpPr>
        <p:spPr>
          <a:xfrm>
            <a:off x="609600" y="1600200"/>
            <a:ext cx="8156448" cy="4925144"/>
          </a:xfrm>
        </p:spPr>
        <p:txBody>
          <a:bodyPr>
            <a:normAutofit lnSpcReduction="10000"/>
          </a:bodyPr>
          <a:lstStyle/>
          <a:p>
            <a:pPr>
              <a:buFont typeface="Wingdings" pitchFamily="2" charset="2"/>
              <a:buChar char="Ø"/>
            </a:pPr>
            <a:r>
              <a:rPr lang="en-US" b="1" dirty="0"/>
              <a:t>Reporting and Movements</a:t>
            </a:r>
          </a:p>
          <a:p>
            <a:pPr lvl="1">
              <a:buFont typeface="Wingdings" pitchFamily="2" charset="2"/>
              <a:buChar char="Ø"/>
            </a:pPr>
            <a:r>
              <a:rPr lang="en-US" dirty="0"/>
              <a:t>The Reporting Venue for the practical examination will be LT1.</a:t>
            </a:r>
          </a:p>
          <a:p>
            <a:pPr lvl="1">
              <a:buFont typeface="Wingdings" pitchFamily="2" charset="2"/>
              <a:buChar char="Ø"/>
            </a:pPr>
            <a:r>
              <a:rPr lang="en-US" dirty="0"/>
              <a:t>Students are strongly advised </a:t>
            </a:r>
            <a:r>
              <a:rPr lang="en-US" dirty="0">
                <a:solidFill>
                  <a:srgbClr val="FF0000"/>
                </a:solidFill>
              </a:rPr>
              <a:t>not to bring handphones and other devices </a:t>
            </a:r>
            <a:r>
              <a:rPr lang="en-US" dirty="0"/>
              <a:t>that are </a:t>
            </a:r>
            <a:r>
              <a:rPr lang="en-US" dirty="0">
                <a:solidFill>
                  <a:srgbClr val="FF0000"/>
                </a:solidFill>
              </a:rPr>
              <a:t>capable of communication </a:t>
            </a:r>
            <a:r>
              <a:rPr lang="en-US" dirty="0"/>
              <a:t>with other devices. These devices will need to be surrendered to the Liaison Officers at the Reporting Venue.</a:t>
            </a:r>
          </a:p>
          <a:p>
            <a:pPr lvl="1">
              <a:buFont typeface="Wingdings" pitchFamily="2" charset="2"/>
              <a:buChar char="Ø"/>
            </a:pPr>
            <a:r>
              <a:rPr lang="en-US" dirty="0"/>
              <a:t>Students will be escorted to the respective labs in an orderly manner to sit for the examination.</a:t>
            </a:r>
          </a:p>
          <a:p>
            <a:pPr lvl="1">
              <a:buFont typeface="Wingdings" pitchFamily="2" charset="2"/>
              <a:buChar char="Ø"/>
            </a:pPr>
            <a:r>
              <a:rPr lang="en-US" dirty="0"/>
              <a:t>After taking examination, students will be escorted to the Special Rooms 1 to 8.</a:t>
            </a:r>
          </a:p>
          <a:p>
            <a:pPr marL="365760" lvl="1" indent="0">
              <a:buNone/>
            </a:pPr>
            <a:endParaRPr lang="en-US" dirty="0"/>
          </a:p>
        </p:txBody>
      </p:sp>
    </p:spTree>
    <p:extLst>
      <p:ext uri="{BB962C8B-B14F-4D97-AF65-F5344CB8AC3E}">
        <p14:creationId xmlns:p14="http://schemas.microsoft.com/office/powerpoint/2010/main" val="1108583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a:t>Physics Practical </a:t>
            </a:r>
            <a:r>
              <a:rPr lang="en-US" dirty="0"/>
              <a:t>Examination 2018</a:t>
            </a:r>
          </a:p>
        </p:txBody>
      </p:sp>
      <p:sp>
        <p:nvSpPr>
          <p:cNvPr id="3" name="Rectangle 2"/>
          <p:cNvSpPr>
            <a:spLocks noGrp="1"/>
          </p:cNvSpPr>
          <p:nvPr>
            <p:ph sz="quarter" idx="1"/>
          </p:nvPr>
        </p:nvSpPr>
        <p:spPr>
          <a:xfrm>
            <a:off x="609600" y="1600200"/>
            <a:ext cx="8156448" cy="4925144"/>
          </a:xfrm>
        </p:spPr>
        <p:txBody>
          <a:bodyPr>
            <a:normAutofit/>
          </a:bodyPr>
          <a:lstStyle/>
          <a:p>
            <a:pPr>
              <a:buFont typeface="Wingdings" pitchFamily="2" charset="2"/>
              <a:buChar char="Ø"/>
            </a:pPr>
            <a:r>
              <a:rPr lang="en-US" b="1" dirty="0"/>
              <a:t>Quarantine</a:t>
            </a:r>
          </a:p>
          <a:p>
            <a:pPr lvl="1">
              <a:buFont typeface="Wingdings" pitchFamily="2" charset="2"/>
              <a:buChar char="Ø"/>
            </a:pPr>
            <a:r>
              <a:rPr lang="en-US" dirty="0"/>
              <a:t>Students are advised to use the quarantine time wisely to do self study. Please be considerate and do not make excessive noise that disturb the other students.</a:t>
            </a:r>
          </a:p>
          <a:p>
            <a:pPr lvl="1">
              <a:buFont typeface="Wingdings" pitchFamily="2" charset="2"/>
              <a:buChar char="Ø"/>
            </a:pPr>
            <a:r>
              <a:rPr lang="en-US" dirty="0"/>
              <a:t>Students who are in Shift 1 </a:t>
            </a:r>
            <a:r>
              <a:rPr lang="en-US" dirty="0" smtClean="0"/>
              <a:t>are </a:t>
            </a:r>
            <a:r>
              <a:rPr lang="en-US" dirty="0"/>
              <a:t>strongly advised to bring along their food and water for consumption.</a:t>
            </a:r>
          </a:p>
          <a:p>
            <a:pPr lvl="1">
              <a:buFont typeface="Wingdings" pitchFamily="2" charset="2"/>
              <a:buChar char="Ø"/>
            </a:pPr>
            <a:r>
              <a:rPr lang="en-US" dirty="0"/>
              <a:t>Students who wish to go to toilet will be accompanied by Liaison Officers.</a:t>
            </a:r>
          </a:p>
          <a:p>
            <a:pPr marL="365760" lvl="1" indent="0">
              <a:buNone/>
            </a:pPr>
            <a:endParaRPr lang="en-US" dirty="0"/>
          </a:p>
        </p:txBody>
      </p:sp>
    </p:spTree>
    <p:extLst>
      <p:ext uri="{BB962C8B-B14F-4D97-AF65-F5344CB8AC3E}">
        <p14:creationId xmlns:p14="http://schemas.microsoft.com/office/powerpoint/2010/main" val="2784572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a:t>Physics Practical </a:t>
            </a:r>
            <a:r>
              <a:rPr lang="en-US" dirty="0"/>
              <a:t>Examination 2018</a:t>
            </a:r>
          </a:p>
        </p:txBody>
      </p:sp>
      <p:sp>
        <p:nvSpPr>
          <p:cNvPr id="3" name="Rectangle 2"/>
          <p:cNvSpPr>
            <a:spLocks noGrp="1"/>
          </p:cNvSpPr>
          <p:nvPr>
            <p:ph sz="quarter" idx="1"/>
          </p:nvPr>
        </p:nvSpPr>
        <p:spPr>
          <a:xfrm>
            <a:off x="609600" y="1600200"/>
            <a:ext cx="8156448" cy="4853136"/>
          </a:xfrm>
        </p:spPr>
        <p:txBody>
          <a:bodyPr>
            <a:normAutofit/>
          </a:bodyPr>
          <a:lstStyle/>
          <a:p>
            <a:pPr>
              <a:buFont typeface="Wingdings" pitchFamily="2" charset="2"/>
              <a:buChar char="Ø"/>
            </a:pPr>
            <a:r>
              <a:rPr lang="en-US" b="1" dirty="0"/>
              <a:t>Taking the examination</a:t>
            </a:r>
          </a:p>
          <a:p>
            <a:pPr lvl="1">
              <a:buFont typeface="Wingdings" pitchFamily="2" charset="2"/>
              <a:buChar char="Ø"/>
            </a:pPr>
            <a:r>
              <a:rPr lang="en-US" dirty="0"/>
              <a:t>Students are to bring the essential stationery (pens, sharp pencils, long plastic ruler, soft eraser and calculator) for the practical examination.</a:t>
            </a:r>
          </a:p>
          <a:p>
            <a:pPr lvl="1">
              <a:buFont typeface="Wingdings" pitchFamily="2" charset="2"/>
              <a:buChar char="Ø"/>
            </a:pPr>
            <a:r>
              <a:rPr lang="en-US" dirty="0"/>
              <a:t>Students are also required to bring their personal goggles.</a:t>
            </a:r>
          </a:p>
          <a:p>
            <a:pPr lvl="1">
              <a:buFont typeface="Wingdings" pitchFamily="2" charset="2"/>
              <a:buChar char="Ø"/>
            </a:pPr>
            <a:r>
              <a:rPr lang="en-US" dirty="0"/>
              <a:t>There will be strictly NO borrowing of stationery during the practical examination.</a:t>
            </a:r>
          </a:p>
        </p:txBody>
      </p:sp>
    </p:spTree>
    <p:extLst>
      <p:ext uri="{BB962C8B-B14F-4D97-AF65-F5344CB8AC3E}">
        <p14:creationId xmlns:p14="http://schemas.microsoft.com/office/powerpoint/2010/main" val="2882127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a:t>Physics Practical </a:t>
            </a:r>
            <a:r>
              <a:rPr lang="en-US" dirty="0"/>
              <a:t>Examination 2018</a:t>
            </a:r>
          </a:p>
        </p:txBody>
      </p:sp>
      <p:sp>
        <p:nvSpPr>
          <p:cNvPr id="3" name="Rectangle 2"/>
          <p:cNvSpPr>
            <a:spLocks noGrp="1"/>
          </p:cNvSpPr>
          <p:nvPr>
            <p:ph sz="quarter" idx="1"/>
          </p:nvPr>
        </p:nvSpPr>
        <p:spPr>
          <a:xfrm>
            <a:off x="609600" y="1600200"/>
            <a:ext cx="8156448" cy="5141168"/>
          </a:xfrm>
        </p:spPr>
        <p:txBody>
          <a:bodyPr>
            <a:normAutofit/>
          </a:bodyPr>
          <a:lstStyle/>
          <a:p>
            <a:pPr>
              <a:buFont typeface="Wingdings" pitchFamily="2" charset="2"/>
              <a:buChar char="Ø"/>
            </a:pPr>
            <a:r>
              <a:rPr lang="en-US" b="1" dirty="0"/>
              <a:t>Examination Format</a:t>
            </a:r>
          </a:p>
          <a:p>
            <a:pPr lvl="1">
              <a:buFont typeface="Wingdings" pitchFamily="2" charset="2"/>
              <a:buChar char="Ø"/>
            </a:pPr>
            <a:r>
              <a:rPr lang="en-US" dirty="0"/>
              <a:t>The duration of each paper is 1 h 50 min</a:t>
            </a:r>
          </a:p>
          <a:p>
            <a:pPr lvl="1">
              <a:buFont typeface="Wingdings" pitchFamily="2" charset="2"/>
              <a:buChar char="Ø"/>
            </a:pPr>
            <a:r>
              <a:rPr lang="en-US" dirty="0"/>
              <a:t>Total is 40 marks</a:t>
            </a:r>
          </a:p>
          <a:p>
            <a:pPr lvl="1">
              <a:buFont typeface="Wingdings" pitchFamily="2" charset="2"/>
              <a:buChar char="Ø"/>
            </a:pPr>
            <a:r>
              <a:rPr lang="en-US" dirty="0"/>
              <a:t>When a student is unable to do the experiment after spending five minutes at it, she may raise her hand and ask for help from the Subject Supervisor. The extent of this help will be reported to the Examiners, and some marks may be lost for the help given.</a:t>
            </a:r>
          </a:p>
          <a:p>
            <a:pPr lvl="1">
              <a:buFont typeface="Wingdings" pitchFamily="2" charset="2"/>
              <a:buChar char="Ø"/>
            </a:pPr>
            <a:r>
              <a:rPr lang="en-US" dirty="0"/>
              <a:t>For the Physics Practical Examination, each student will only have access to the apparatus for half of the time i.e. 55 min.</a:t>
            </a:r>
          </a:p>
          <a:p>
            <a:pPr marL="365760" lvl="1" indent="0">
              <a:buNone/>
            </a:pPr>
            <a:endParaRPr lang="en-US" dirty="0"/>
          </a:p>
        </p:txBody>
      </p:sp>
    </p:spTree>
    <p:extLst>
      <p:ext uri="{BB962C8B-B14F-4D97-AF65-F5344CB8AC3E}">
        <p14:creationId xmlns:p14="http://schemas.microsoft.com/office/powerpoint/2010/main" val="52349963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tudent presentation">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7B6A5FA-AEDC-493D-A38F-607DB1F3875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Academic presentation for college course (paper and pencil design)</Template>
  <TotalTime>0</TotalTime>
  <Words>770</Words>
  <Application>Microsoft Office PowerPoint</Application>
  <PresentationFormat>On-screen Show (4:3)</PresentationFormat>
  <Paragraphs>101</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Student presentation</vt:lpstr>
      <vt:lpstr>NanYang Girls’ High School  Physics Practical Examination 2018</vt:lpstr>
      <vt:lpstr>Physics Practical Examination 2018</vt:lpstr>
      <vt:lpstr>Physics Practical Examination 2018</vt:lpstr>
      <vt:lpstr>Physics Practical Examination 2018</vt:lpstr>
      <vt:lpstr>Physics Practical Examination 2018</vt:lpstr>
      <vt:lpstr>Physics Practical Examination 2018</vt:lpstr>
      <vt:lpstr>Physics Practical Examination 2018</vt:lpstr>
      <vt:lpstr>Physics Practical Examination 2018</vt:lpstr>
      <vt:lpstr>Physics Practical Examination 2018</vt:lpstr>
      <vt:lpstr>Physics Practical Examination 2018</vt:lpstr>
      <vt:lpstr>Physics Practical Examination 2018</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2017-08-06T09:42:04Z</dcterms:created>
  <dcterms:modified xsi:type="dcterms:W3CDTF">2018-06-26T05:37:46Z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TC101671251033</vt:lpwstr>
  </property>
</Properties>
</file>